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A61F"/>
    <a:srgbClr val="F1E9E8"/>
    <a:srgbClr val="E1CE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8"/>
    <p:restoredTop sz="94665"/>
  </p:normalViewPr>
  <p:slideViewPr>
    <p:cSldViewPr snapToGrid="0" snapToObjects="1">
      <p:cViewPr varScale="1">
        <p:scale>
          <a:sx n="105" d="100"/>
          <a:sy n="105" d="100"/>
        </p:scale>
        <p:origin x="20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51323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19433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8694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5413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 com 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1883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29562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40854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90878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1703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90837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4189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2849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1109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25346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32521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1866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26341-170B-C94D-9055-5A218F70511F}" type="datetimeFigureOut">
              <a:rPr lang="pt-PT" smtClean="0"/>
              <a:t>11/03/21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E60024C-CDAE-3248-AB5C-511CAB2B876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1686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7F073E-8306-7144-83ED-BEEA120E46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814635"/>
            <a:ext cx="8915399" cy="2262781"/>
          </a:xfrm>
        </p:spPr>
        <p:txBody>
          <a:bodyPr/>
          <a:lstStyle/>
          <a:p>
            <a:pPr algn="ctr"/>
            <a:r>
              <a:rPr lang="pt-PT" dirty="0"/>
              <a:t>Balanço orçamental AEDUM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D2F85B-8CE5-6D4B-918A-F27779E76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5077416"/>
            <a:ext cx="8915399" cy="1126283"/>
          </a:xfrm>
        </p:spPr>
        <p:txBody>
          <a:bodyPr/>
          <a:lstStyle/>
          <a:p>
            <a:pPr algn="ctr"/>
            <a:r>
              <a:rPr lang="pt-PT" dirty="0"/>
              <a:t>XXIV Direção</a:t>
            </a:r>
          </a:p>
        </p:txBody>
      </p:sp>
    </p:spTree>
    <p:extLst>
      <p:ext uri="{BB962C8B-B14F-4D97-AF65-F5344CB8AC3E}">
        <p14:creationId xmlns:p14="http://schemas.microsoft.com/office/powerpoint/2010/main" val="1248340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807B05-B0AC-1F4E-BE24-9DD2CB8F7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Editorial </a:t>
            </a:r>
          </a:p>
        </p:txBody>
      </p:sp>
      <p:graphicFrame>
        <p:nvGraphicFramePr>
          <p:cNvPr id="4" name="Tabela 6">
            <a:extLst>
              <a:ext uri="{FF2B5EF4-FFF2-40B4-BE49-F238E27FC236}">
                <a16:creationId xmlns:a16="http://schemas.microsoft.com/office/drawing/2014/main" id="{A1C48C86-6FBF-5941-912C-21E329377F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815785"/>
              </p:ext>
            </p:extLst>
          </p:nvPr>
        </p:nvGraphicFramePr>
        <p:xfrm>
          <a:off x="2032000" y="1757633"/>
          <a:ext cx="81279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33866421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8463704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814174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Rubricas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Saldo Orçamentado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Saldo Executado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014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Material de Estudo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1.851€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3.058€</a:t>
                      </a:r>
                    </a:p>
                  </a:txBody>
                  <a:tcPr>
                    <a:solidFill>
                      <a:srgbClr val="E1CE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958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Anuário Finalistas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35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Sebentas Digitais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928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TOTAL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1.851€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/>
                        <a:t>3.058€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005128"/>
                  </a:ext>
                </a:extLst>
              </a:tr>
            </a:tbl>
          </a:graphicData>
        </a:graphic>
      </p:graphicFrame>
      <p:pic>
        <p:nvPicPr>
          <p:cNvPr id="8" name="Marcador de Posição de Conteúdo 7" descr="Uma imagem com mesa&#10;&#10;Descrição gerada automaticamente">
            <a:extLst>
              <a:ext uri="{FF2B5EF4-FFF2-40B4-BE49-F238E27FC236}">
                <a16:creationId xmlns:a16="http://schemas.microsoft.com/office/drawing/2014/main" id="{C39EC691-B2E0-8944-9BE1-02795AFEC7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304" y="3887525"/>
            <a:ext cx="12037696" cy="2129892"/>
          </a:xfrm>
        </p:spPr>
      </p:pic>
    </p:spTree>
    <p:extLst>
      <p:ext uri="{BB962C8B-B14F-4D97-AF65-F5344CB8AC3E}">
        <p14:creationId xmlns:p14="http://schemas.microsoft.com/office/powerpoint/2010/main" val="555889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6D133A-CB56-DB4D-BF9B-E6BE04113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Desenvolvimento Profissional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68BDC1E-5B51-DA43-8ABC-4A0D7DA9D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graphicFrame>
        <p:nvGraphicFramePr>
          <p:cNvPr id="4" name="Tabela 6">
            <a:extLst>
              <a:ext uri="{FF2B5EF4-FFF2-40B4-BE49-F238E27FC236}">
                <a16:creationId xmlns:a16="http://schemas.microsoft.com/office/drawing/2014/main" id="{5762C449-7F47-BD43-907F-9DB200551B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280780"/>
              </p:ext>
            </p:extLst>
          </p:nvPr>
        </p:nvGraphicFramePr>
        <p:xfrm>
          <a:off x="2505964" y="1406503"/>
          <a:ext cx="7180071" cy="5231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3357">
                  <a:extLst>
                    <a:ext uri="{9D8B030D-6E8A-4147-A177-3AD203B41FA5}">
                      <a16:colId xmlns:a16="http://schemas.microsoft.com/office/drawing/2014/main" val="2338664216"/>
                    </a:ext>
                  </a:extLst>
                </a:gridCol>
                <a:gridCol w="2393357">
                  <a:extLst>
                    <a:ext uri="{9D8B030D-6E8A-4147-A177-3AD203B41FA5}">
                      <a16:colId xmlns:a16="http://schemas.microsoft.com/office/drawing/2014/main" val="2384637045"/>
                    </a:ext>
                  </a:extLst>
                </a:gridCol>
                <a:gridCol w="2393357">
                  <a:extLst>
                    <a:ext uri="{9D8B030D-6E8A-4147-A177-3AD203B41FA5}">
                      <a16:colId xmlns:a16="http://schemas.microsoft.com/office/drawing/2014/main" val="3881417463"/>
                    </a:ext>
                  </a:extLst>
                </a:gridCol>
              </a:tblGrid>
              <a:tr h="365293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Rubricas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Saldo Orçamentado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Saldo Executado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014791"/>
                  </a:ext>
                </a:extLst>
              </a:tr>
              <a:tr h="445143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Estágios Profissionais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0€</a:t>
                      </a:r>
                    </a:p>
                  </a:txBody>
                  <a:tcPr>
                    <a:solidFill>
                      <a:srgbClr val="E1CE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01726"/>
                  </a:ext>
                </a:extLst>
              </a:tr>
              <a:tr h="635919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Formação Contratos e Dir. Trabalho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60€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80€</a:t>
                      </a:r>
                    </a:p>
                  </a:txBody>
                  <a:tcPr>
                    <a:solidFill>
                      <a:srgbClr val="F1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958314"/>
                  </a:ext>
                </a:extLst>
              </a:tr>
              <a:tr h="445143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Guia de Mestrados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35757"/>
                  </a:ext>
                </a:extLst>
              </a:tr>
              <a:tr h="635919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Workshop ‘Quero criar uma Empresa’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62€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928681"/>
                  </a:ext>
                </a:extLst>
              </a:tr>
              <a:tr h="826695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Workshop ’O Direito dos Emigrantes em Portugal’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65€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536311"/>
                  </a:ext>
                </a:extLst>
              </a:tr>
              <a:tr h="445143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Curso Breve de Arbitragem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253€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165159"/>
                  </a:ext>
                </a:extLst>
              </a:tr>
              <a:tr h="445143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Workshop ‘Fashion Law’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551€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057178"/>
                  </a:ext>
                </a:extLst>
              </a:tr>
              <a:tr h="273957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Carreiras Jurídicas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240249"/>
                  </a:ext>
                </a:extLst>
              </a:tr>
              <a:tr h="273957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Aulas abertas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5849648"/>
                  </a:ext>
                </a:extLst>
              </a:tr>
              <a:tr h="273957"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TOTAL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60€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400" dirty="0"/>
                        <a:t>1.011€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005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245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D8455C-1C60-B241-820B-87FF541D1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" name="Marcador de Posição de Conteúdo 4">
            <a:extLst>
              <a:ext uri="{FF2B5EF4-FFF2-40B4-BE49-F238E27FC236}">
                <a16:creationId xmlns:a16="http://schemas.microsoft.com/office/drawing/2014/main" id="{14442490-706B-5A40-AE92-BD06111526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358" y="1285103"/>
            <a:ext cx="12020642" cy="5232993"/>
          </a:xfrm>
        </p:spPr>
      </p:pic>
    </p:spTree>
    <p:extLst>
      <p:ext uri="{BB962C8B-B14F-4D97-AF65-F5344CB8AC3E}">
        <p14:creationId xmlns:p14="http://schemas.microsoft.com/office/powerpoint/2010/main" val="2543334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901CEC-AACB-2B45-AA39-69E00A98C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Comunicação e Imagem</a:t>
            </a:r>
          </a:p>
        </p:txBody>
      </p:sp>
      <p:pic>
        <p:nvPicPr>
          <p:cNvPr id="6" name="Marcador de Posição de Conteúdo 5" descr="Uma imagem com mesa&#10;&#10;Descrição gerada automaticamente">
            <a:extLst>
              <a:ext uri="{FF2B5EF4-FFF2-40B4-BE49-F238E27FC236}">
                <a16:creationId xmlns:a16="http://schemas.microsoft.com/office/drawing/2014/main" id="{018B2A1B-65F4-DF44-847B-F136FC2927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8299" y="4441926"/>
            <a:ext cx="8915400" cy="2111166"/>
          </a:xfrm>
        </p:spPr>
      </p:pic>
      <p:graphicFrame>
        <p:nvGraphicFramePr>
          <p:cNvPr id="4" name="Tabela 6">
            <a:extLst>
              <a:ext uri="{FF2B5EF4-FFF2-40B4-BE49-F238E27FC236}">
                <a16:creationId xmlns:a16="http://schemas.microsoft.com/office/drawing/2014/main" id="{E0F883DF-B335-B640-A5CB-CA3900C763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464735"/>
              </p:ext>
            </p:extLst>
          </p:nvPr>
        </p:nvGraphicFramePr>
        <p:xfrm>
          <a:off x="2031999" y="1595269"/>
          <a:ext cx="8127999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33866421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8463704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814174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Rubricas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Saldo Orçamentado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Saldo Executado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014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Concurso de Fotografia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-150€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-65€</a:t>
                      </a:r>
                    </a:p>
                  </a:txBody>
                  <a:tcPr>
                    <a:solidFill>
                      <a:srgbClr val="E1CE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958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Curso de Design Gráfico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-20€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35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Gestão de Redes Sociais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928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TOTAL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-170€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-65€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005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92464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394FCB-D8A7-BF4F-8718-92332018B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Pedagógico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A9C677C-34C0-E041-A50C-8DE039486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graphicFrame>
        <p:nvGraphicFramePr>
          <p:cNvPr id="4" name="Tabela 6">
            <a:extLst>
              <a:ext uri="{FF2B5EF4-FFF2-40B4-BE49-F238E27FC236}">
                <a16:creationId xmlns:a16="http://schemas.microsoft.com/office/drawing/2014/main" id="{35A894FD-2520-E54E-87FF-245A05790F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792427"/>
              </p:ext>
            </p:extLst>
          </p:nvPr>
        </p:nvGraphicFramePr>
        <p:xfrm>
          <a:off x="2032000" y="1629731"/>
          <a:ext cx="8127999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33866421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8463704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814174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Rubricas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Saldo Orçamentado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Saldo Executado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014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Formulário de Queixas e Sugestões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>
                    <a:solidFill>
                      <a:srgbClr val="E1CE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958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Assembleias de Delegados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19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Guia do bom delegado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-2€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35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Apoio na eleição do delegado de 1º 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928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O Legislador és Tu!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703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Sessão de Esclarecimento com a 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4193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Mulheres no Direito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379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Festival Civitas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287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TOTAL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-2€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005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523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3AB176-6663-3149-82CA-632A81581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Visão Geral</a:t>
            </a:r>
          </a:p>
        </p:txBody>
      </p:sp>
      <p:pic>
        <p:nvPicPr>
          <p:cNvPr id="7" name="Imagem 6" descr="Uma imagem com texto, armário, captura de ecrã, quadro de resultados&#10;&#10;Descrição gerada automaticamente">
            <a:extLst>
              <a:ext uri="{FF2B5EF4-FFF2-40B4-BE49-F238E27FC236}">
                <a16:creationId xmlns:a16="http://schemas.microsoft.com/office/drawing/2014/main" id="{FC715B4F-29BF-1B45-B40A-DE8DA896BC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" y="1905000"/>
            <a:ext cx="11972544" cy="3321151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7F6F21AB-483E-D34E-B33E-2F2A272F0558}"/>
              </a:ext>
            </a:extLst>
          </p:cNvPr>
          <p:cNvSpPr/>
          <p:nvPr/>
        </p:nvSpPr>
        <p:spPr>
          <a:xfrm>
            <a:off x="8503856" y="4695948"/>
            <a:ext cx="3086100" cy="62773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93893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0C143-A876-9B43-8600-1EE29D3BD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Presidência e Tesouraria</a:t>
            </a:r>
          </a:p>
        </p:txBody>
      </p:sp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58F44C73-219A-E94B-93E7-459069E8CA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106037"/>
              </p:ext>
            </p:extLst>
          </p:nvPr>
        </p:nvGraphicFramePr>
        <p:xfrm>
          <a:off x="2032000" y="2029482"/>
          <a:ext cx="8127999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33866421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8463704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814174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Rubricas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Saldo Orçamentado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Saldo Executado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014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Apoio IPDJ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1.693€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1.616€</a:t>
                      </a:r>
                    </a:p>
                  </a:txBody>
                  <a:tcPr>
                    <a:solidFill>
                      <a:srgbClr val="D9A61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958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PANSUM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550€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580€</a:t>
                      </a:r>
                    </a:p>
                  </a:txBody>
                  <a:tcPr>
                    <a:solidFill>
                      <a:srgbClr val="D9A61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135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Representação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100€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80,45€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928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CNED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670€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112,55€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536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Funcionamento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50€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40,80€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165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Domínio 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51€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102€</a:t>
                      </a:r>
                    </a:p>
                  </a:txBody>
                  <a:tcPr>
                    <a:solidFill>
                      <a:srgbClr val="D9A61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585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TOTAL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3.114€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2.531,8€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005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1459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E24764-6800-9549-86A4-C15C7F088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Social</a:t>
            </a:r>
          </a:p>
        </p:txBody>
      </p:sp>
      <p:graphicFrame>
        <p:nvGraphicFramePr>
          <p:cNvPr id="4" name="Tabela 6">
            <a:extLst>
              <a:ext uri="{FF2B5EF4-FFF2-40B4-BE49-F238E27FC236}">
                <a16:creationId xmlns:a16="http://schemas.microsoft.com/office/drawing/2014/main" id="{5BF8F36D-9242-3C4C-9A50-B997E7AF22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572944"/>
              </p:ext>
            </p:extLst>
          </p:nvPr>
        </p:nvGraphicFramePr>
        <p:xfrm>
          <a:off x="2156940" y="1285102"/>
          <a:ext cx="7878120" cy="5449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6040">
                  <a:extLst>
                    <a:ext uri="{9D8B030D-6E8A-4147-A177-3AD203B41FA5}">
                      <a16:colId xmlns:a16="http://schemas.microsoft.com/office/drawing/2014/main" val="2338664216"/>
                    </a:ext>
                  </a:extLst>
                </a:gridCol>
                <a:gridCol w="2626040">
                  <a:extLst>
                    <a:ext uri="{9D8B030D-6E8A-4147-A177-3AD203B41FA5}">
                      <a16:colId xmlns:a16="http://schemas.microsoft.com/office/drawing/2014/main" val="2384637045"/>
                    </a:ext>
                  </a:extLst>
                </a:gridCol>
                <a:gridCol w="2626040">
                  <a:extLst>
                    <a:ext uri="{9D8B030D-6E8A-4147-A177-3AD203B41FA5}">
                      <a16:colId xmlns:a16="http://schemas.microsoft.com/office/drawing/2014/main" val="3881417463"/>
                    </a:ext>
                  </a:extLst>
                </a:gridCol>
              </a:tblGrid>
              <a:tr h="346127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Rubricas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Saldo Orçamentado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Saldo Executado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014791"/>
                  </a:ext>
                </a:extLst>
              </a:tr>
              <a:tr h="540527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Grupo de Foco de Internacionais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>
                    <a:solidFill>
                      <a:srgbClr val="E1CE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958314"/>
                  </a:ext>
                </a:extLst>
              </a:tr>
              <a:tr h="540527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Sessão de Esclarecimento ERASMUS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35757"/>
                  </a:ext>
                </a:extLst>
              </a:tr>
              <a:tr h="540527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Acolhimento aos novos alunos de Direito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-251€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-261€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928681"/>
                  </a:ext>
                </a:extLst>
              </a:tr>
              <a:tr h="346127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Desafia(-te)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536311"/>
                  </a:ext>
                </a:extLst>
              </a:tr>
              <a:tr h="498494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Direito à magia do Natal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-15€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165159"/>
                  </a:ext>
                </a:extLst>
              </a:tr>
              <a:tr h="346127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Feira de Voluntariado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585008"/>
                  </a:ext>
                </a:extLst>
              </a:tr>
              <a:tr h="540527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 err="1"/>
                        <a:t>How</a:t>
                      </a:r>
                      <a:r>
                        <a:rPr lang="pt-PT" sz="1600" dirty="0"/>
                        <a:t> </a:t>
                      </a:r>
                      <a:r>
                        <a:rPr lang="pt-PT" sz="1600" dirty="0" err="1"/>
                        <a:t>is</a:t>
                      </a:r>
                      <a:r>
                        <a:rPr lang="pt-PT" sz="1600" dirty="0"/>
                        <a:t> Law </a:t>
                      </a:r>
                      <a:r>
                        <a:rPr lang="pt-PT" sz="1600" dirty="0" err="1"/>
                        <a:t>studied</a:t>
                      </a:r>
                      <a:r>
                        <a:rPr lang="pt-PT" sz="1600" dirty="0"/>
                        <a:t> </a:t>
                      </a:r>
                      <a:r>
                        <a:rPr lang="pt-PT" sz="1600" dirty="0" err="1"/>
                        <a:t>around</a:t>
                      </a:r>
                      <a:r>
                        <a:rPr lang="pt-PT" sz="1600" dirty="0"/>
                        <a:t> </a:t>
                      </a:r>
                      <a:r>
                        <a:rPr lang="pt-PT" sz="1600" dirty="0" err="1"/>
                        <a:t>the</a:t>
                      </a:r>
                      <a:r>
                        <a:rPr lang="pt-PT" sz="1600" dirty="0"/>
                        <a:t> </a:t>
                      </a:r>
                      <a:r>
                        <a:rPr lang="pt-PT" sz="1600" dirty="0" err="1"/>
                        <a:t>world</a:t>
                      </a:r>
                      <a:endParaRPr lang="pt-P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741040"/>
                  </a:ext>
                </a:extLst>
              </a:tr>
              <a:tr h="540527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Recolha de roupa e alimentos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053454"/>
                  </a:ext>
                </a:extLst>
              </a:tr>
              <a:tr h="346127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Setembro Amarelo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8708860"/>
                  </a:ext>
                </a:extLst>
              </a:tr>
              <a:tr h="346127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TOTAL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-251€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/>
                        <a:t>-276€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005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495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64350B-AEC4-CB40-AC48-90FD53BEC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Debates e Conferências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098CAFF-EDAB-5640-AA9D-43BACA965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</p:txBody>
      </p:sp>
      <p:graphicFrame>
        <p:nvGraphicFramePr>
          <p:cNvPr id="4" name="Tabela 6">
            <a:extLst>
              <a:ext uri="{FF2B5EF4-FFF2-40B4-BE49-F238E27FC236}">
                <a16:creationId xmlns:a16="http://schemas.microsoft.com/office/drawing/2014/main" id="{54ECA34C-BF0F-B94B-A363-1EC8DE072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652726"/>
              </p:ext>
            </p:extLst>
          </p:nvPr>
        </p:nvGraphicFramePr>
        <p:xfrm>
          <a:off x="2032000" y="2133600"/>
          <a:ext cx="8127999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33866421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8463704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814174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Rubricas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Saldo Orçamentado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Saldo Executado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014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Semana de Direito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-1.130€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-227€</a:t>
                      </a:r>
                    </a:p>
                  </a:txBody>
                  <a:tcPr>
                    <a:solidFill>
                      <a:srgbClr val="E1CE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958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Curso Breve de Direito do Espaço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50€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160€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35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Falar Direito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-251€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-261€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928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Quatro em Linha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536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I Congresso Digital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165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TOTAL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-1.331€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-328€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005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3422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7DEEB2-53FB-5947-B4FA-4302DF103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Semana de Direito</a:t>
            </a:r>
          </a:p>
        </p:txBody>
      </p:sp>
      <p:pic>
        <p:nvPicPr>
          <p:cNvPr id="5" name="Imagem 4" descr="Uma imagem com mesa&#10;&#10;Descrição gerada automaticamente">
            <a:extLst>
              <a:ext uri="{FF2B5EF4-FFF2-40B4-BE49-F238E27FC236}">
                <a16:creationId xmlns:a16="http://schemas.microsoft.com/office/drawing/2014/main" id="{3FD3AA2B-69C5-5541-8AF3-C20964E45E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62" y="1905000"/>
            <a:ext cx="11922675" cy="2795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726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2C854F-9D02-F74F-A107-2A08E6E8D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Recreativo</a:t>
            </a:r>
          </a:p>
        </p:txBody>
      </p:sp>
      <p:graphicFrame>
        <p:nvGraphicFramePr>
          <p:cNvPr id="5" name="Tabela 6">
            <a:extLst>
              <a:ext uri="{FF2B5EF4-FFF2-40B4-BE49-F238E27FC236}">
                <a16:creationId xmlns:a16="http://schemas.microsoft.com/office/drawing/2014/main" id="{89E54F0E-20CE-314A-8287-4950F34092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151859"/>
              </p:ext>
            </p:extLst>
          </p:nvPr>
        </p:nvGraphicFramePr>
        <p:xfrm>
          <a:off x="2031999" y="1745277"/>
          <a:ext cx="8127999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33866421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8463704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814174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Rubricas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Saldo Orçamentado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Saldo Executado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014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Cerimónia de Formatura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-50€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0€</a:t>
                      </a:r>
                    </a:p>
                  </a:txBody>
                  <a:tcPr>
                    <a:solidFill>
                      <a:srgbClr val="E1CE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958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Celebração de Dias Emblemáticos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-30€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35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Culturaliza-te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928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Sarau Cultural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-280€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-168€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536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TOTAL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-360€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-168€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005128"/>
                  </a:ext>
                </a:extLst>
              </a:tr>
            </a:tbl>
          </a:graphicData>
        </a:graphic>
      </p:graphicFrame>
      <p:pic>
        <p:nvPicPr>
          <p:cNvPr id="6" name="Marcador de Posição de Conteúdo 4" descr="Uma imagem com mesa&#10;&#10;Descrição gerada automaticamente">
            <a:extLst>
              <a:ext uri="{FF2B5EF4-FFF2-40B4-BE49-F238E27FC236}">
                <a16:creationId xmlns:a16="http://schemas.microsoft.com/office/drawing/2014/main" id="{B947FC41-815E-BF47-BA8C-BCF32FE7B0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2028" y="4688767"/>
            <a:ext cx="10947942" cy="1762310"/>
          </a:xfrm>
        </p:spPr>
      </p:pic>
    </p:spTree>
    <p:extLst>
      <p:ext uri="{BB962C8B-B14F-4D97-AF65-F5344CB8AC3E}">
        <p14:creationId xmlns:p14="http://schemas.microsoft.com/office/powerpoint/2010/main" val="215170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E19C21-AE2A-A64C-8EDF-214C638FE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Administração</a:t>
            </a:r>
          </a:p>
        </p:txBody>
      </p:sp>
      <p:sp>
        <p:nvSpPr>
          <p:cNvPr id="7" name="Marcador de Posição de Conteúdo 6">
            <a:extLst>
              <a:ext uri="{FF2B5EF4-FFF2-40B4-BE49-F238E27FC236}">
                <a16:creationId xmlns:a16="http://schemas.microsoft.com/office/drawing/2014/main" id="{A7067ABB-9F2D-D040-87CD-E224CCD1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</p:txBody>
      </p:sp>
      <p:graphicFrame>
        <p:nvGraphicFramePr>
          <p:cNvPr id="8" name="Tabela 6">
            <a:extLst>
              <a:ext uri="{FF2B5EF4-FFF2-40B4-BE49-F238E27FC236}">
                <a16:creationId xmlns:a16="http://schemas.microsoft.com/office/drawing/2014/main" id="{D7CF0278-4DDF-D546-B0CC-776BFC4AF4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196355"/>
              </p:ext>
            </p:extLst>
          </p:nvPr>
        </p:nvGraphicFramePr>
        <p:xfrm>
          <a:off x="2032000" y="2133600"/>
          <a:ext cx="812799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33866421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8463704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814174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Rubricas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Saldo Orçamentado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Saldo Executado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014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Associados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495€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956€</a:t>
                      </a:r>
                    </a:p>
                  </a:txBody>
                  <a:tcPr>
                    <a:solidFill>
                      <a:srgbClr val="E1CE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958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Sistema de faturação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-118€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-118€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35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Materiais diversos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-324€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-228€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928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Revenda de Materiais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3€</a:t>
                      </a:r>
                    </a:p>
                  </a:txBody>
                  <a:tcPr>
                    <a:solidFill>
                      <a:srgbClr val="D9A61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536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TOTAL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53€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613€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005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2998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57BBE0-8E6B-D64B-82D3-7583D94BC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11" name="Marcador de Posição de Conteúdo 10" descr="Uma imagem com mesa&#10;&#10;Descrição gerada automaticamente">
            <a:extLst>
              <a:ext uri="{FF2B5EF4-FFF2-40B4-BE49-F238E27FC236}">
                <a16:creationId xmlns:a16="http://schemas.microsoft.com/office/drawing/2014/main" id="{328AEE86-227A-CA4E-ABA7-D6C6FE6100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2667" y="2011680"/>
            <a:ext cx="11186665" cy="2941321"/>
          </a:xfrm>
        </p:spPr>
      </p:pic>
    </p:spTree>
    <p:extLst>
      <p:ext uri="{BB962C8B-B14F-4D97-AF65-F5344CB8AC3E}">
        <p14:creationId xmlns:p14="http://schemas.microsoft.com/office/powerpoint/2010/main" val="1617608347"/>
      </p:ext>
    </p:extLst>
  </p:cSld>
  <p:clrMapOvr>
    <a:masterClrMapping/>
  </p:clrMapOvr>
</p:sld>
</file>

<file path=ppt/theme/theme1.xml><?xml version="1.0" encoding="utf-8"?>
<a:theme xmlns:a="http://schemas.openxmlformats.org/drawingml/2006/main" name="Haste">
  <a:themeElements>
    <a:clrScheme name="Haste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Hast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aste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{319F1025-8ADD-894E-9226-31E95533231A}tf10001069</Template>
  <TotalTime>160</TotalTime>
  <Words>510</Words>
  <Application>Microsoft Macintosh PowerPoint</Application>
  <PresentationFormat>Ecrã Panorâmico</PresentationFormat>
  <Paragraphs>220</Paragraphs>
  <Slides>14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Haste</vt:lpstr>
      <vt:lpstr>Balanço orçamental AEDUM</vt:lpstr>
      <vt:lpstr>Visão Geral</vt:lpstr>
      <vt:lpstr>Presidência e Tesouraria</vt:lpstr>
      <vt:lpstr>Social</vt:lpstr>
      <vt:lpstr>Debates e Conferências</vt:lpstr>
      <vt:lpstr>Semana de Direito</vt:lpstr>
      <vt:lpstr>Recreativo</vt:lpstr>
      <vt:lpstr>Administração</vt:lpstr>
      <vt:lpstr>Apresentação do PowerPoint</vt:lpstr>
      <vt:lpstr>Editorial </vt:lpstr>
      <vt:lpstr>Desenvolvimento Profissional</vt:lpstr>
      <vt:lpstr>Apresentação do PowerPoint</vt:lpstr>
      <vt:lpstr>Comunicação e Imagem</vt:lpstr>
      <vt:lpstr>Pedagógico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Balanço orçamental AEDUM</dc:title>
  <dc:creator>Mariana Fernandes Machado</dc:creator>
  <cp:lastModifiedBy>Mariana Fernandes Machado</cp:lastModifiedBy>
  <cp:revision>25</cp:revision>
  <dcterms:created xsi:type="dcterms:W3CDTF">2021-03-07T18:37:44Z</dcterms:created>
  <dcterms:modified xsi:type="dcterms:W3CDTF">2021-03-11T13:18:22Z</dcterms:modified>
</cp:coreProperties>
</file>